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E4041-9CBD-49B6-8941-3AEDCB9D217C}" v="3" dt="2022-03-25T08:45:01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Gevers - van Uden" userId="3bc1b155-21dc-4228-af2e-9a69b1d3578e" providerId="ADAL" clId="{525E4041-9CBD-49B6-8941-3AEDCB9D217C}"/>
    <pc:docChg chg="custSel modSld">
      <pc:chgData name="Kim Gevers - van Uden" userId="3bc1b155-21dc-4228-af2e-9a69b1d3578e" providerId="ADAL" clId="{525E4041-9CBD-49B6-8941-3AEDCB9D217C}" dt="2022-03-25T08:47:24.469" v="440" actId="113"/>
      <pc:docMkLst>
        <pc:docMk/>
      </pc:docMkLst>
      <pc:sldChg chg="modSp mod">
        <pc:chgData name="Kim Gevers - van Uden" userId="3bc1b155-21dc-4228-af2e-9a69b1d3578e" providerId="ADAL" clId="{525E4041-9CBD-49B6-8941-3AEDCB9D217C}" dt="2022-03-25T08:37:10.751" v="167" actId="20577"/>
        <pc:sldMkLst>
          <pc:docMk/>
          <pc:sldMk cId="174049181" sldId="256"/>
        </pc:sldMkLst>
        <pc:spChg chg="mod">
          <ac:chgData name="Kim Gevers - van Uden" userId="3bc1b155-21dc-4228-af2e-9a69b1d3578e" providerId="ADAL" clId="{525E4041-9CBD-49B6-8941-3AEDCB9D217C}" dt="2022-03-25T08:36:55.192" v="114" actId="20577"/>
          <ac:spMkLst>
            <pc:docMk/>
            <pc:sldMk cId="174049181" sldId="256"/>
            <ac:spMk id="2" creationId="{00000000-0000-0000-0000-000000000000}"/>
          </ac:spMkLst>
        </pc:spChg>
        <pc:spChg chg="mod">
          <ac:chgData name="Kim Gevers - van Uden" userId="3bc1b155-21dc-4228-af2e-9a69b1d3578e" providerId="ADAL" clId="{525E4041-9CBD-49B6-8941-3AEDCB9D217C}" dt="2022-03-25T08:37:10.751" v="167" actId="20577"/>
          <ac:spMkLst>
            <pc:docMk/>
            <pc:sldMk cId="174049181" sldId="256"/>
            <ac:spMk id="3" creationId="{00000000-0000-0000-0000-000000000000}"/>
          </ac:spMkLst>
        </pc:spChg>
      </pc:sldChg>
      <pc:sldChg chg="modSp mod">
        <pc:chgData name="Kim Gevers - van Uden" userId="3bc1b155-21dc-4228-af2e-9a69b1d3578e" providerId="ADAL" clId="{525E4041-9CBD-49B6-8941-3AEDCB9D217C}" dt="2022-03-25T08:38:20.422" v="226" actId="20577"/>
        <pc:sldMkLst>
          <pc:docMk/>
          <pc:sldMk cId="1453534588" sldId="257"/>
        </pc:sldMkLst>
        <pc:spChg chg="mod">
          <ac:chgData name="Kim Gevers - van Uden" userId="3bc1b155-21dc-4228-af2e-9a69b1d3578e" providerId="ADAL" clId="{525E4041-9CBD-49B6-8941-3AEDCB9D217C}" dt="2022-03-25T08:38:20.422" v="226" actId="20577"/>
          <ac:spMkLst>
            <pc:docMk/>
            <pc:sldMk cId="1453534588" sldId="257"/>
            <ac:spMk id="3" creationId="{00000000-0000-0000-0000-000000000000}"/>
          </ac:spMkLst>
        </pc:spChg>
      </pc:sldChg>
      <pc:sldChg chg="modSp mod">
        <pc:chgData name="Kim Gevers - van Uden" userId="3bc1b155-21dc-4228-af2e-9a69b1d3578e" providerId="ADAL" clId="{525E4041-9CBD-49B6-8941-3AEDCB9D217C}" dt="2022-03-25T08:45:43.862" v="438" actId="20577"/>
        <pc:sldMkLst>
          <pc:docMk/>
          <pc:sldMk cId="2490680858" sldId="260"/>
        </pc:sldMkLst>
        <pc:spChg chg="mod">
          <ac:chgData name="Kim Gevers - van Uden" userId="3bc1b155-21dc-4228-af2e-9a69b1d3578e" providerId="ADAL" clId="{525E4041-9CBD-49B6-8941-3AEDCB9D217C}" dt="2022-03-25T08:45:43.862" v="438" actId="20577"/>
          <ac:spMkLst>
            <pc:docMk/>
            <pc:sldMk cId="2490680858" sldId="260"/>
            <ac:spMk id="3" creationId="{00000000-0000-0000-0000-000000000000}"/>
          </ac:spMkLst>
        </pc:spChg>
      </pc:sldChg>
      <pc:sldChg chg="modSp mod">
        <pc:chgData name="Kim Gevers - van Uden" userId="3bc1b155-21dc-4228-af2e-9a69b1d3578e" providerId="ADAL" clId="{525E4041-9CBD-49B6-8941-3AEDCB9D217C}" dt="2022-03-25T08:45:01.209" v="437" actId="1076"/>
        <pc:sldMkLst>
          <pc:docMk/>
          <pc:sldMk cId="747311483" sldId="262"/>
        </pc:sldMkLst>
        <pc:spChg chg="mod">
          <ac:chgData name="Kim Gevers - van Uden" userId="3bc1b155-21dc-4228-af2e-9a69b1d3578e" providerId="ADAL" clId="{525E4041-9CBD-49B6-8941-3AEDCB9D217C}" dt="2022-03-25T08:40:04.996" v="228" actId="20577"/>
          <ac:spMkLst>
            <pc:docMk/>
            <pc:sldMk cId="747311483" sldId="262"/>
            <ac:spMk id="3" creationId="{00000000-0000-0000-0000-000000000000}"/>
          </ac:spMkLst>
        </pc:spChg>
        <pc:picChg chg="mod">
          <ac:chgData name="Kim Gevers - van Uden" userId="3bc1b155-21dc-4228-af2e-9a69b1d3578e" providerId="ADAL" clId="{525E4041-9CBD-49B6-8941-3AEDCB9D217C}" dt="2022-03-25T08:45:01.209" v="437" actId="1076"/>
          <ac:picMkLst>
            <pc:docMk/>
            <pc:sldMk cId="747311483" sldId="262"/>
            <ac:picMk id="9" creationId="{00000000-0000-0000-0000-000000000000}"/>
          </ac:picMkLst>
        </pc:picChg>
      </pc:sldChg>
      <pc:sldChg chg="modSp mod">
        <pc:chgData name="Kim Gevers - van Uden" userId="3bc1b155-21dc-4228-af2e-9a69b1d3578e" providerId="ADAL" clId="{525E4041-9CBD-49B6-8941-3AEDCB9D217C}" dt="2022-03-25T08:44:41.834" v="435" actId="1076"/>
        <pc:sldMkLst>
          <pc:docMk/>
          <pc:sldMk cId="2499142107" sldId="263"/>
        </pc:sldMkLst>
        <pc:spChg chg="mod">
          <ac:chgData name="Kim Gevers - van Uden" userId="3bc1b155-21dc-4228-af2e-9a69b1d3578e" providerId="ADAL" clId="{525E4041-9CBD-49B6-8941-3AEDCB9D217C}" dt="2022-03-25T08:44:27.405" v="434" actId="27636"/>
          <ac:spMkLst>
            <pc:docMk/>
            <pc:sldMk cId="2499142107" sldId="263"/>
            <ac:spMk id="3" creationId="{00000000-0000-0000-0000-000000000000}"/>
          </ac:spMkLst>
        </pc:spChg>
        <pc:picChg chg="mod">
          <ac:chgData name="Kim Gevers - van Uden" userId="3bc1b155-21dc-4228-af2e-9a69b1d3578e" providerId="ADAL" clId="{525E4041-9CBD-49B6-8941-3AEDCB9D217C}" dt="2022-03-25T08:44:41.834" v="435" actId="1076"/>
          <ac:picMkLst>
            <pc:docMk/>
            <pc:sldMk cId="2499142107" sldId="263"/>
            <ac:picMk id="4098" creationId="{00000000-0000-0000-0000-000000000000}"/>
          </ac:picMkLst>
        </pc:picChg>
      </pc:sldChg>
      <pc:sldChg chg="modSp mod">
        <pc:chgData name="Kim Gevers - van Uden" userId="3bc1b155-21dc-4228-af2e-9a69b1d3578e" providerId="ADAL" clId="{525E4041-9CBD-49B6-8941-3AEDCB9D217C}" dt="2022-03-25T08:41:57.197" v="370" actId="20577"/>
        <pc:sldMkLst>
          <pc:docMk/>
          <pc:sldMk cId="2857178343" sldId="264"/>
        </pc:sldMkLst>
        <pc:spChg chg="mod">
          <ac:chgData name="Kim Gevers - van Uden" userId="3bc1b155-21dc-4228-af2e-9a69b1d3578e" providerId="ADAL" clId="{525E4041-9CBD-49B6-8941-3AEDCB9D217C}" dt="2022-03-25T08:41:57.197" v="370" actId="20577"/>
          <ac:spMkLst>
            <pc:docMk/>
            <pc:sldMk cId="2857178343" sldId="264"/>
            <ac:spMk id="3" creationId="{00000000-0000-0000-0000-000000000000}"/>
          </ac:spMkLst>
        </pc:spChg>
      </pc:sldChg>
      <pc:sldChg chg="modSp mod">
        <pc:chgData name="Kim Gevers - van Uden" userId="3bc1b155-21dc-4228-af2e-9a69b1d3578e" providerId="ADAL" clId="{525E4041-9CBD-49B6-8941-3AEDCB9D217C}" dt="2022-03-25T08:43:43.554" v="430" actId="20577"/>
        <pc:sldMkLst>
          <pc:docMk/>
          <pc:sldMk cId="2816330941" sldId="265"/>
        </pc:sldMkLst>
        <pc:spChg chg="mod">
          <ac:chgData name="Kim Gevers - van Uden" userId="3bc1b155-21dc-4228-af2e-9a69b1d3578e" providerId="ADAL" clId="{525E4041-9CBD-49B6-8941-3AEDCB9D217C}" dt="2022-03-25T08:43:43.554" v="430" actId="20577"/>
          <ac:spMkLst>
            <pc:docMk/>
            <pc:sldMk cId="2816330941" sldId="265"/>
            <ac:spMk id="3" creationId="{00000000-0000-0000-0000-000000000000}"/>
          </ac:spMkLst>
        </pc:spChg>
      </pc:sldChg>
      <pc:sldChg chg="modSp mod">
        <pc:chgData name="Kim Gevers - van Uden" userId="3bc1b155-21dc-4228-af2e-9a69b1d3578e" providerId="ADAL" clId="{525E4041-9CBD-49B6-8941-3AEDCB9D217C}" dt="2022-03-25T08:47:24.469" v="440" actId="113"/>
        <pc:sldMkLst>
          <pc:docMk/>
          <pc:sldMk cId="1918995662" sldId="266"/>
        </pc:sldMkLst>
        <pc:spChg chg="mod">
          <ac:chgData name="Kim Gevers - van Uden" userId="3bc1b155-21dc-4228-af2e-9a69b1d3578e" providerId="ADAL" clId="{525E4041-9CBD-49B6-8941-3AEDCB9D217C}" dt="2022-03-25T08:47:24.469" v="440" actId="113"/>
          <ac:spMkLst>
            <pc:docMk/>
            <pc:sldMk cId="1918995662" sldId="266"/>
            <ac:spMk id="2" creationId="{00000000-0000-0000-0000-000000000000}"/>
          </ac:spMkLst>
        </pc:spChg>
        <pc:spChg chg="mod">
          <ac:chgData name="Kim Gevers - van Uden" userId="3bc1b155-21dc-4228-af2e-9a69b1d3578e" providerId="ADAL" clId="{525E4041-9CBD-49B6-8941-3AEDCB9D217C}" dt="2022-03-25T08:47:14.930" v="439" actId="6549"/>
          <ac:spMkLst>
            <pc:docMk/>
            <pc:sldMk cId="1918995662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Professioneel</a:t>
            </a:r>
            <a:r>
              <a:rPr lang="en-US" dirty="0"/>
              <a:t> </a:t>
            </a:r>
            <a:r>
              <a:rPr lang="en-US" dirty="0" err="1"/>
              <a:t>handelen</a:t>
            </a:r>
            <a:br>
              <a:rPr lang="en-US" dirty="0"/>
            </a:br>
            <a:r>
              <a:rPr lang="en-US" dirty="0"/>
              <a:t>regels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grenzen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</a:t>
            </a:r>
            <a:r>
              <a:rPr lang="en-US" dirty="0" err="1"/>
              <a:t>beroep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 3</a:t>
            </a:r>
          </a:p>
          <a:p>
            <a:r>
              <a:rPr lang="en-US" dirty="0" err="1"/>
              <a:t>Mz-vz</a:t>
            </a:r>
            <a:r>
              <a:rPr lang="en-US" dirty="0"/>
              <a:t> </a:t>
            </a:r>
            <a:r>
              <a:rPr lang="en-US" dirty="0" err="1"/>
              <a:t>leerjaar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404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b="1" dirty="0" err="1"/>
              <a:t>Willen</a:t>
            </a:r>
            <a:r>
              <a:rPr lang="en-US" b="1" dirty="0"/>
              <a:t>: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wilt </a:t>
            </a:r>
            <a:r>
              <a:rPr lang="en-US" dirty="0" err="1"/>
              <a:t>en</a:t>
            </a:r>
            <a:r>
              <a:rPr lang="en-US" dirty="0"/>
              <a:t> het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verplicht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je </a:t>
            </a:r>
            <a:r>
              <a:rPr lang="en-US" dirty="0" err="1"/>
              <a:t>grens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Mohammed </a:t>
            </a:r>
            <a:r>
              <a:rPr lang="en-US" dirty="0" err="1"/>
              <a:t>loopt</a:t>
            </a:r>
            <a:r>
              <a:rPr lang="en-US" dirty="0"/>
              <a:t> stage</a:t>
            </a:r>
          </a:p>
          <a:p>
            <a:r>
              <a:rPr lang="en-US" dirty="0"/>
              <a:t>Hem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 de </a:t>
            </a:r>
            <a:r>
              <a:rPr lang="en-US" dirty="0" err="1"/>
              <a:t>nachtdienst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: “Het </a:t>
            </a:r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hoor maar het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heel </a:t>
            </a:r>
            <a:r>
              <a:rPr lang="en-US" dirty="0" err="1"/>
              <a:t>goed</a:t>
            </a:r>
            <a:r>
              <a:rPr lang="en-US" dirty="0"/>
              <a:t> van pas </a:t>
            </a:r>
            <a:r>
              <a:rPr lang="en-US" dirty="0" err="1"/>
              <a:t>komen</a:t>
            </a:r>
            <a:r>
              <a:rPr lang="en-US" dirty="0"/>
              <a:t>”</a:t>
            </a:r>
          </a:p>
          <a:p>
            <a:r>
              <a:rPr lang="en-US" dirty="0"/>
              <a:t>Mohammed </a:t>
            </a:r>
            <a:r>
              <a:rPr lang="en-US" dirty="0" err="1"/>
              <a:t>heeft</a:t>
            </a:r>
            <a:r>
              <a:rPr lang="en-US" dirty="0"/>
              <a:t> het </a:t>
            </a:r>
            <a:r>
              <a:rPr lang="en-US" dirty="0" err="1"/>
              <a:t>gevoel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nog </a:t>
            </a:r>
            <a:r>
              <a:rPr lang="en-US" dirty="0" err="1"/>
              <a:t>teveel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 is van hem maar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durft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weigeren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week later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spijt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had </a:t>
            </a:r>
            <a:r>
              <a:rPr lang="en-US" dirty="0" err="1"/>
              <a:t>toegezegd</a:t>
            </a:r>
            <a:r>
              <a:rPr lang="en-US" dirty="0"/>
              <a:t> want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mocht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werkzaamheden</a:t>
            </a:r>
            <a:r>
              <a:rPr lang="en-US" dirty="0"/>
              <a:t> nog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uitvoeren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Einde</a:t>
            </a:r>
            <a:r>
              <a:rPr lang="en-US" b="1" dirty="0"/>
              <a:t> 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9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deze</a:t>
            </a:r>
            <a:r>
              <a:rPr lang="en-US" dirty="0"/>
              <a:t> PPT: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verschil tussen formele en informele regels in een organisatie</a:t>
            </a:r>
          </a:p>
          <a:p>
            <a:r>
              <a:rPr lang="nl-NL" dirty="0"/>
              <a:t>Beroepscode voor verzorgenden en verpleegkundigen</a:t>
            </a:r>
          </a:p>
          <a:p>
            <a:r>
              <a:rPr lang="nl-NL" dirty="0"/>
              <a:t>Grenzen in het beroep</a:t>
            </a:r>
          </a:p>
          <a:p>
            <a:r>
              <a:rPr lang="nl-NL" dirty="0"/>
              <a:t>Grenzen bij jezelf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Formele</a:t>
            </a:r>
            <a:r>
              <a:rPr lang="en-US" dirty="0"/>
              <a:t> 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Zijn</a:t>
            </a:r>
            <a:r>
              <a:rPr lang="en-US" dirty="0"/>
              <a:t> regels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afspraken</a:t>
            </a:r>
            <a:r>
              <a:rPr lang="en-US" dirty="0"/>
              <a:t> die op papier </a:t>
            </a:r>
            <a:r>
              <a:rPr lang="en-US" dirty="0" err="1"/>
              <a:t>staan</a:t>
            </a:r>
            <a:r>
              <a:rPr lang="en-US" dirty="0"/>
              <a:t>.</a:t>
            </a:r>
          </a:p>
          <a:p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: </a:t>
            </a:r>
            <a:r>
              <a:rPr lang="en-US" dirty="0" err="1"/>
              <a:t>wordt</a:t>
            </a:r>
            <a:r>
              <a:rPr lang="en-US" dirty="0"/>
              <a:t> het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puinhoop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conflicten</a:t>
            </a:r>
            <a:r>
              <a:rPr lang="en-US" dirty="0"/>
              <a:t>.</a:t>
            </a:r>
          </a:p>
          <a:p>
            <a:r>
              <a:rPr lang="en-US" dirty="0" err="1"/>
              <a:t>Bijvoorbeeld</a:t>
            </a:r>
            <a:r>
              <a:rPr lang="en-US" dirty="0"/>
              <a:t> over </a:t>
            </a:r>
            <a:r>
              <a:rPr lang="en-US" dirty="0" err="1"/>
              <a:t>werk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pauzetijden</a:t>
            </a:r>
            <a:r>
              <a:rPr lang="en-US" dirty="0"/>
              <a:t> of </a:t>
            </a:r>
            <a:r>
              <a:rPr lang="en-US" dirty="0" err="1"/>
              <a:t>kleding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53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484" y="0"/>
            <a:ext cx="9905998" cy="1478570"/>
          </a:xfrm>
        </p:spPr>
        <p:txBody>
          <a:bodyPr/>
          <a:lstStyle/>
          <a:p>
            <a:pPr algn="ctr"/>
            <a:r>
              <a:rPr lang="en-US" dirty="0" err="1"/>
              <a:t>Voorbeeld</a:t>
            </a:r>
            <a:r>
              <a:rPr lang="en-US" dirty="0"/>
              <a:t> van </a:t>
            </a:r>
            <a:r>
              <a:rPr lang="en-US" dirty="0" err="1"/>
              <a:t>formele</a:t>
            </a:r>
            <a:r>
              <a:rPr lang="en-US" dirty="0"/>
              <a:t> regels: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b="41731"/>
          <a:stretch/>
        </p:blipFill>
        <p:spPr bwMode="auto">
          <a:xfrm>
            <a:off x="2374828" y="1361441"/>
            <a:ext cx="7213310" cy="53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7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-152417"/>
            <a:ext cx="9905998" cy="1478570"/>
          </a:xfrm>
        </p:spPr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formele</a:t>
            </a:r>
            <a:r>
              <a:rPr lang="en-US" dirty="0"/>
              <a:t> 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1930" y="999805"/>
            <a:ext cx="9905999" cy="3541714"/>
          </a:xfrm>
        </p:spPr>
        <p:txBody>
          <a:bodyPr/>
          <a:lstStyle/>
          <a:p>
            <a:r>
              <a:rPr lang="en-US" dirty="0" err="1"/>
              <a:t>Werknemers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er </a:t>
            </a:r>
            <a:r>
              <a:rPr lang="en-US" dirty="0" err="1"/>
              <a:t>representatief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zien</a:t>
            </a:r>
            <a:endParaRPr lang="en-US" dirty="0"/>
          </a:p>
          <a:p>
            <a:r>
              <a:rPr lang="en-US" dirty="0" err="1"/>
              <a:t>Werknemers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op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r>
              <a:rPr lang="en-US" dirty="0" err="1"/>
              <a:t>Werknemers</a:t>
            </a:r>
            <a:r>
              <a:rPr lang="en-US" dirty="0"/>
              <a:t> </a:t>
            </a:r>
            <a:r>
              <a:rPr lang="en-US" dirty="0" err="1"/>
              <a:t>mogen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schoeisel</a:t>
            </a:r>
            <a:r>
              <a:rPr lang="en-US" dirty="0"/>
              <a:t> </a:t>
            </a:r>
            <a:r>
              <a:rPr lang="en-US" dirty="0" err="1"/>
              <a:t>dragen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buitenshuis</a:t>
            </a:r>
            <a:r>
              <a:rPr lang="en-US" dirty="0"/>
              <a:t> </a:t>
            </a:r>
            <a:r>
              <a:rPr lang="en-US" dirty="0" err="1"/>
              <a:t>gedragen</a:t>
            </a:r>
            <a:r>
              <a:rPr lang="en-US" dirty="0"/>
              <a:t> </a:t>
            </a:r>
            <a:r>
              <a:rPr lang="en-US" dirty="0" err="1"/>
              <a:t>wordt</a:t>
            </a:r>
            <a:endParaRPr lang="en-US" dirty="0"/>
          </a:p>
        </p:txBody>
      </p:sp>
      <p:pic>
        <p:nvPicPr>
          <p:cNvPr id="2050" name="Picture 2" descr="Afbeeldingsresultaat voor verpleegkundige met hanenk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7574" r="7079" b="14378"/>
          <a:stretch/>
        </p:blipFill>
        <p:spPr bwMode="auto">
          <a:xfrm>
            <a:off x="8757919" y="883920"/>
            <a:ext cx="2458721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vieze schoe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479"/>
            <a:ext cx="3121025" cy="2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1467"/>
          <a:stretch/>
        </p:blipFill>
        <p:spPr bwMode="auto">
          <a:xfrm>
            <a:off x="5439454" y="3586479"/>
            <a:ext cx="2857500" cy="25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8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Informele</a:t>
            </a:r>
            <a:r>
              <a:rPr lang="en-US" dirty="0"/>
              <a:t> regels; </a:t>
            </a:r>
            <a:r>
              <a:rPr lang="en-US" dirty="0" err="1"/>
              <a:t>ongeschreven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Gaan</a:t>
            </a:r>
            <a:r>
              <a:rPr lang="en-US" dirty="0"/>
              <a:t> over hoe men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omgaat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opgeschreven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‘</a:t>
            </a:r>
            <a:r>
              <a:rPr lang="en-US" dirty="0" err="1"/>
              <a:t>normaal</a:t>
            </a:r>
            <a:r>
              <a:rPr lang="en-US" dirty="0"/>
              <a:t>’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beschouwd</a:t>
            </a:r>
            <a:endParaRPr lang="en-US" dirty="0"/>
          </a:p>
          <a:p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informele</a:t>
            </a:r>
            <a:r>
              <a:rPr lang="en-US" dirty="0"/>
              <a:t> regels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prettig</a:t>
            </a:r>
            <a:r>
              <a:rPr lang="en-US" dirty="0"/>
              <a:t> </a:t>
            </a:r>
            <a:r>
              <a:rPr lang="en-US" dirty="0" err="1"/>
              <a:t>samen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7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informele</a:t>
            </a:r>
            <a:r>
              <a:rPr lang="en-US" dirty="0"/>
              <a:t> 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</a:t>
            </a:r>
            <a:r>
              <a:rPr lang="en-US" dirty="0" err="1"/>
              <a:t>zodat</a:t>
            </a:r>
            <a:r>
              <a:rPr lang="en-US" dirty="0"/>
              <a:t> je </a:t>
            </a:r>
            <a:r>
              <a:rPr lang="en-US" dirty="0" err="1"/>
              <a:t>gezamelijk</a:t>
            </a:r>
            <a:r>
              <a:rPr lang="en-US" dirty="0"/>
              <a:t> met </a:t>
            </a:r>
            <a:r>
              <a:rPr lang="en-US" dirty="0" err="1"/>
              <a:t>pauze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gaan</a:t>
            </a:r>
            <a:endParaRPr lang="en-US" dirty="0"/>
          </a:p>
          <a:p>
            <a:r>
              <a:rPr lang="en-US" dirty="0" err="1"/>
              <a:t>Zorgvragers</a:t>
            </a:r>
            <a:r>
              <a:rPr lang="en-US" dirty="0"/>
              <a:t> </a:t>
            </a:r>
            <a:r>
              <a:rPr lang="en-US" dirty="0" err="1"/>
              <a:t>aanspreken</a:t>
            </a:r>
            <a:r>
              <a:rPr lang="en-US" dirty="0"/>
              <a:t> met ‘U’</a:t>
            </a:r>
          </a:p>
          <a:p>
            <a:r>
              <a:rPr lang="en-US" dirty="0" err="1"/>
              <a:t>Meebetalen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cadeautje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collega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voorstellen</a:t>
            </a:r>
            <a:r>
              <a:rPr lang="en-US" dirty="0"/>
              <a:t>: je </a:t>
            </a:r>
            <a:r>
              <a:rPr lang="en-US" dirty="0" err="1"/>
              <a:t>voor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achternaam</a:t>
            </a:r>
            <a:r>
              <a:rPr lang="en-US" dirty="0"/>
              <a:t> </a:t>
            </a:r>
            <a:r>
              <a:rPr lang="en-US" dirty="0" err="1"/>
              <a:t>noemen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op je </a:t>
            </a:r>
            <a:r>
              <a:rPr lang="en-US" dirty="0" err="1"/>
              <a:t>telefoon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patiëntenbespreking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835333" y="3441512"/>
            <a:ext cx="5555308" cy="76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2" descr="Afbeeldingsresultaat voor ongeschreven regels verpleegkund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18" y="3118020"/>
            <a:ext cx="2979994" cy="35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 </a:t>
            </a:r>
            <a:r>
              <a:rPr lang="nl-NL" b="1" dirty="0"/>
              <a:t>Beroepscode</a:t>
            </a:r>
            <a:r>
              <a:rPr lang="nl-NL" dirty="0"/>
              <a:t> van V&amp;V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3736" y="1837678"/>
            <a:ext cx="8240568" cy="420752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Leidraad voor het handelen van verpleegkundigen en verzorgenden.</a:t>
            </a:r>
          </a:p>
          <a:p>
            <a:r>
              <a:rPr lang="nl-NL" dirty="0"/>
              <a:t>Om als verpleegkundige of verzorgende goed te kunnen werken, heb je waarden en normen van de beroepsgroep nodig. </a:t>
            </a:r>
          </a:p>
          <a:p>
            <a:r>
              <a:rPr lang="nl-NL" dirty="0"/>
              <a:t>Opgesteld door mensen uit de praktijk</a:t>
            </a:r>
          </a:p>
          <a:p>
            <a:r>
              <a:rPr lang="nl-NL" dirty="0"/>
              <a:t>Kom je in een lastige situatie en weet je niet hoe je hiermee om moet gaan? Pak de beroepscode erbij en bespreek het met collega’s en je leidinggevende.</a:t>
            </a:r>
            <a:endParaRPr lang="en-US" dirty="0"/>
          </a:p>
        </p:txBody>
      </p:sp>
      <p:pic>
        <p:nvPicPr>
          <p:cNvPr id="4098" name="Picture 2" descr="Afbeeldingsresultaat voor beroepscode van verpleegkundigen en verzorgen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96" y="1172440"/>
            <a:ext cx="2804160" cy="30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4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333" y="0"/>
            <a:ext cx="9905998" cy="1478570"/>
          </a:xfrm>
        </p:spPr>
        <p:txBody>
          <a:bodyPr/>
          <a:lstStyle/>
          <a:p>
            <a:r>
              <a:rPr lang="en-US" dirty="0" err="1"/>
              <a:t>Grenzen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beroep</a:t>
            </a:r>
            <a:r>
              <a:rPr lang="en-US" dirty="0"/>
              <a:t>,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betrekking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op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aspecten</a:t>
            </a:r>
            <a:r>
              <a:rPr lang="en-US" dirty="0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859280"/>
            <a:ext cx="9905999" cy="46126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Moeten</a:t>
            </a:r>
            <a:r>
              <a:rPr lang="en-US" b="1" dirty="0"/>
              <a:t>: </a:t>
            </a:r>
            <a:r>
              <a:rPr lang="en-US" dirty="0"/>
              <a:t>Je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werknemer</a:t>
            </a:r>
            <a:r>
              <a:rPr lang="en-US" dirty="0"/>
              <a:t> </a:t>
            </a:r>
            <a:r>
              <a:rPr lang="en-US" dirty="0" err="1"/>
              <a:t>aanpassen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regels van de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</a:t>
            </a:r>
            <a:r>
              <a:rPr lang="en-US" dirty="0" err="1"/>
              <a:t>werkt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Mogen: </a:t>
            </a:r>
            <a:r>
              <a:rPr lang="en-US" dirty="0"/>
              <a:t>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 wat je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verzorgende</a:t>
            </a:r>
            <a:r>
              <a:rPr lang="en-US" dirty="0"/>
              <a:t> mag;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doet</a:t>
            </a:r>
            <a:r>
              <a:rPr lang="en-US" dirty="0"/>
              <a:t> wat </a:t>
            </a:r>
            <a:r>
              <a:rPr lang="en-US" dirty="0" err="1"/>
              <a:t>niet</a:t>
            </a:r>
            <a:r>
              <a:rPr lang="en-US" dirty="0"/>
              <a:t> mag, ga je </a:t>
            </a:r>
            <a:r>
              <a:rPr lang="en-US" dirty="0" err="1"/>
              <a:t>buiten</a:t>
            </a:r>
            <a:r>
              <a:rPr lang="en-US" dirty="0"/>
              <a:t> je </a:t>
            </a:r>
            <a:r>
              <a:rPr lang="en-US" dirty="0" err="1"/>
              <a:t>boekje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Willen</a:t>
            </a:r>
            <a:r>
              <a:rPr lang="en-US" b="1" dirty="0"/>
              <a:t>: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wilt </a:t>
            </a:r>
            <a:r>
              <a:rPr lang="en-US" dirty="0" err="1"/>
              <a:t>en</a:t>
            </a:r>
            <a:r>
              <a:rPr lang="en-US" dirty="0"/>
              <a:t> het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verplicht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je </a:t>
            </a:r>
            <a:r>
              <a:rPr lang="en-US" dirty="0" err="1"/>
              <a:t>grens</a:t>
            </a:r>
            <a:r>
              <a:rPr lang="en-US" dirty="0"/>
              <a:t> (</a:t>
            </a:r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euthanasie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Kunnen</a:t>
            </a:r>
            <a:r>
              <a:rPr lang="en-US" b="1" dirty="0"/>
              <a:t>: </a:t>
            </a:r>
            <a:r>
              <a:rPr lang="en-US" dirty="0"/>
              <a:t>Je </a:t>
            </a:r>
            <a:r>
              <a:rPr lang="en-US" dirty="0" err="1"/>
              <a:t>overschrijdt</a:t>
            </a:r>
            <a:r>
              <a:rPr lang="en-US" dirty="0"/>
              <a:t> je </a:t>
            </a:r>
            <a:r>
              <a:rPr lang="en-US" dirty="0" err="1"/>
              <a:t>grenzen</a:t>
            </a:r>
            <a:r>
              <a:rPr lang="en-US" dirty="0"/>
              <a:t> al je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doet</a:t>
            </a:r>
            <a:r>
              <a:rPr lang="en-US" dirty="0"/>
              <a:t> wat je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beheerst</a:t>
            </a:r>
            <a:r>
              <a:rPr lang="en-US" dirty="0"/>
              <a:t> (</a:t>
            </a:r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 err="1"/>
              <a:t>sondevoeding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terwijl</a:t>
            </a:r>
            <a:r>
              <a:rPr lang="en-US" dirty="0"/>
              <a:t> je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 hoe je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berekend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7178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277</TotalTime>
  <Words>442</Words>
  <Application>Microsoft Office PowerPoint</Application>
  <PresentationFormat>Breedbeeld</PresentationFormat>
  <Paragraphs>47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Professioneel handelen regels en grenzen binnen het beroep</vt:lpstr>
      <vt:lpstr>In deze PPT:</vt:lpstr>
      <vt:lpstr>Formele regels</vt:lpstr>
      <vt:lpstr>Voorbeeld van formele regels:</vt:lpstr>
      <vt:lpstr>Voorbeelden formele regels</vt:lpstr>
      <vt:lpstr>Informele regels; ongeschreven</vt:lpstr>
      <vt:lpstr>Voorbeelden van informele regels</vt:lpstr>
      <vt:lpstr>De Beroepscode van V&amp;V</vt:lpstr>
      <vt:lpstr>Grenzen aan het beroep, kunnen betrekking hebben op verschillende aspecten:</vt:lpstr>
      <vt:lpstr>Voorbeeld Willen: Als je iets niet wilt en het is niet verplicht, dan ligt daar je grens </vt:lpstr>
      <vt:lpstr>Einde !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Dorine van Maanen - Pieterse</dc:creator>
  <cp:lastModifiedBy>Kim Gevers - van Uden</cp:lastModifiedBy>
  <cp:revision>13</cp:revision>
  <dcterms:created xsi:type="dcterms:W3CDTF">2019-07-16T08:39:05Z</dcterms:created>
  <dcterms:modified xsi:type="dcterms:W3CDTF">2022-03-25T08:47:28Z</dcterms:modified>
</cp:coreProperties>
</file>